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5"/>
  </p:notesMasterIdLst>
  <p:sldIdLst>
    <p:sldId id="256" r:id="rId2"/>
    <p:sldId id="286" r:id="rId3"/>
    <p:sldId id="524" r:id="rId4"/>
    <p:sldId id="525" r:id="rId5"/>
    <p:sldId id="526" r:id="rId6"/>
    <p:sldId id="545" r:id="rId7"/>
    <p:sldId id="573" r:id="rId8"/>
    <p:sldId id="542" r:id="rId9"/>
    <p:sldId id="519" r:id="rId10"/>
    <p:sldId id="492" r:id="rId11"/>
    <p:sldId id="520" r:id="rId12"/>
    <p:sldId id="521" r:id="rId13"/>
    <p:sldId id="522" r:id="rId14"/>
    <p:sldId id="555" r:id="rId15"/>
    <p:sldId id="499" r:id="rId16"/>
    <p:sldId id="561" r:id="rId17"/>
    <p:sldId id="556" r:id="rId18"/>
    <p:sldId id="543" r:id="rId19"/>
    <p:sldId id="562" r:id="rId20"/>
    <p:sldId id="540" r:id="rId21"/>
    <p:sldId id="500" r:id="rId22"/>
    <p:sldId id="502" r:id="rId23"/>
    <p:sldId id="503" r:id="rId24"/>
    <p:sldId id="558" r:id="rId25"/>
    <p:sldId id="559" r:id="rId26"/>
    <p:sldId id="504" r:id="rId27"/>
    <p:sldId id="574" r:id="rId28"/>
    <p:sldId id="575" r:id="rId29"/>
    <p:sldId id="505" r:id="rId30"/>
    <p:sldId id="564" r:id="rId31"/>
    <p:sldId id="567" r:id="rId32"/>
    <p:sldId id="506" r:id="rId33"/>
    <p:sldId id="571" r:id="rId34"/>
    <p:sldId id="547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60" r:id="rId43"/>
    <p:sldId id="37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0117-19DE-4756-B8F4-457350E696A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0E6F-A999-4EA1-A43A-040FE885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6CD07E-7D46-4370-93E2-B45ACEE2181A}" type="slidenum">
              <a:rPr lang="en-US" altLang="en-US" sz="1200" baseline="0"/>
              <a:pPr eaLnBrk="1" hangingPunct="1"/>
              <a:t>3</a:t>
            </a:fld>
            <a:endParaRPr lang="en-US" altLang="en-US" sz="1200" baseline="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94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104762-554D-4924-96C3-96783A6F731F}" type="slidenum">
              <a:rPr lang="en-US" altLang="en-US" sz="1200" baseline="0"/>
              <a:pPr eaLnBrk="1" hangingPunct="1"/>
              <a:t>24</a:t>
            </a:fld>
            <a:endParaRPr lang="en-US" altLang="en-US" sz="1200" baseline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2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AD64C0-51A5-428E-A849-4596ADB7CA97}" type="slidenum">
              <a:rPr lang="en-US" altLang="en-US" sz="1200" baseline="0"/>
              <a:pPr eaLnBrk="1" hangingPunct="1"/>
              <a:t>26</a:t>
            </a:fld>
            <a:endParaRPr lang="en-US" alt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 See pr4-23.cpp, pr4-24.cpp, pr4.25.cpp, and pr4-26.cpp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3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104762-554D-4924-96C3-96783A6F731F}" type="slidenum">
              <a:rPr lang="en-US" altLang="en-US" sz="1200" baseline="0"/>
              <a:pPr eaLnBrk="1" hangingPunct="1"/>
              <a:t>29</a:t>
            </a:fld>
            <a:endParaRPr lang="en-US" altLang="en-US" sz="1200" baseline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36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CFB540-BAB5-4B71-8D7B-3E6AB8815403}" type="slidenum">
              <a:rPr lang="en-US" altLang="en-US" sz="1200" baseline="0"/>
              <a:pPr eaLnBrk="1" hangingPunct="1"/>
              <a:t>32</a:t>
            </a:fld>
            <a:endParaRPr lang="en-US" altLang="en-US" sz="1200" baseline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pr4-27.cpp</a:t>
            </a:r>
          </a:p>
        </p:txBody>
      </p:sp>
    </p:spTree>
    <p:extLst>
      <p:ext uri="{BB962C8B-B14F-4D97-AF65-F5344CB8AC3E}">
        <p14:creationId xmlns:p14="http://schemas.microsoft.com/office/powerpoint/2010/main" val="211662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B7FD78-FB06-4E60-8224-B45AF5EE4184}" type="slidenum">
              <a:rPr lang="en-US" altLang="en-US" sz="1200" baseline="0"/>
              <a:pPr eaLnBrk="1" hangingPunct="1"/>
              <a:t>4</a:t>
            </a:fld>
            <a:endParaRPr lang="en-US" altLang="en-US" sz="1200" baseline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C05165-00B8-4E71-A96E-CF7A447D4F2E}" type="slidenum">
              <a:rPr lang="en-US" altLang="en-US" sz="1200" baseline="0"/>
              <a:pPr eaLnBrk="1" hangingPunct="1"/>
              <a:t>5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0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1653C0-835C-4019-B965-012D060E9E03}" type="slidenum">
              <a:rPr lang="en-US" altLang="en-US" sz="1200" baseline="0"/>
              <a:pPr eaLnBrk="1" hangingPunct="1"/>
              <a:t>10</a:t>
            </a:fld>
            <a:endParaRPr lang="en-US" altLang="en-US" sz="1200" baseline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Reasonableness </a:t>
            </a:r>
            <a:r>
              <a:rPr lang="ar-EG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اعتدال او معقولية 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5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468978-2C5E-4E64-BF0D-7E051D474E43}" type="slidenum">
              <a:rPr lang="en-US" altLang="en-US" sz="1200" baseline="0"/>
              <a:pPr eaLnBrk="1" hangingPunct="1"/>
              <a:t>15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pr4-22.cpp </a:t>
            </a:r>
          </a:p>
        </p:txBody>
      </p:sp>
    </p:spTree>
    <p:extLst>
      <p:ext uri="{BB962C8B-B14F-4D97-AF65-F5344CB8AC3E}">
        <p14:creationId xmlns:p14="http://schemas.microsoft.com/office/powerpoint/2010/main" val="168634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468978-2C5E-4E64-BF0D-7E051D474E43}" type="slidenum">
              <a:rPr lang="en-US" altLang="en-US" sz="1200" baseline="0"/>
              <a:pPr eaLnBrk="1" hangingPunct="1"/>
              <a:t>16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pr4-22.cpp </a:t>
            </a:r>
          </a:p>
        </p:txBody>
      </p:sp>
    </p:spTree>
    <p:extLst>
      <p:ext uri="{BB962C8B-B14F-4D97-AF65-F5344CB8AC3E}">
        <p14:creationId xmlns:p14="http://schemas.microsoft.com/office/powerpoint/2010/main" val="337405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9D7126-F083-4765-905D-D4F9828BD869}" type="slidenum">
              <a:rPr lang="en-US" altLang="en-US" sz="1200" baseline="0"/>
              <a:pPr eaLnBrk="1" hangingPunct="1"/>
              <a:t>21</a:t>
            </a:fld>
            <a:endParaRPr lang="en-US" altLang="en-US" sz="1200" baseline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45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9CFC4B-9D4A-41E7-AF0E-6B09DC01979F}" type="slidenum">
              <a:rPr lang="en-US" altLang="en-US" sz="1200" baseline="0"/>
              <a:pPr eaLnBrk="1" hangingPunct="1"/>
              <a:t>22</a:t>
            </a:fld>
            <a:endParaRPr lang="en-US" altLang="en-US" sz="1200" baseline="0"/>
          </a:p>
        </p:txBody>
      </p:sp>
      <p:sp>
        <p:nvSpPr>
          <p:cNvPr id="1054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86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C73EDF-BA19-43E8-AF54-60BBA4AC3E2C}" type="slidenum">
              <a:rPr lang="en-US" altLang="en-US" sz="1200" baseline="0"/>
              <a:pPr eaLnBrk="1" hangingPunct="1"/>
              <a:t>23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7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346-EFA1-EBFD-3C6A-6742B9E7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C63A-BC06-241E-244B-BAA5C97A1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0483-B1D2-5488-E800-82128C15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76E-C12B-F82E-3F66-C7B111C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F577-1C9E-2E93-2950-D458333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CE7E-5768-E9B0-73A3-D39CD8F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4387-3C40-F4DB-6178-691BA1FE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7516-998F-4997-719F-50D83B4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EEAD-FB68-F58C-AB2E-60136E3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A1E-0ABB-0607-7122-C70C2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B4BAE-06AD-4C91-9517-06EC9107D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4702-4E6F-EC31-59D3-42F45C24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DC9F-88CB-4B21-0E6E-BD0F0E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9B38-78F7-0C1A-3511-70313B7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6464-32DA-5677-E78D-DFC073F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8C63-958F-5C3B-B63A-93E1D1DC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D1F2-255D-94BC-6D87-E00A370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2C8A-DFF6-63FB-3FE6-632FF6B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11/6/2025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904-F03B-15A7-5AD7-7219F6F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4697-14FB-0A36-481D-8070C1A2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28B-FEBB-74E3-B8D1-E8F2F9B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F2E-81DF-4557-982E-D895ACF6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1BDB-E7E6-C553-3C7C-10AF32A5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B9E-AE37-CE92-18C5-EC6A77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C644-9A23-D18C-52F6-3A7654ED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5E0FA-8822-8F03-A860-E2C6502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73F4-4626-A0F1-971E-51C5E17D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4057-461F-085D-24A7-8F45A7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343C-170F-4EF1-C5F7-A6E4F5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98B-34A5-4F2D-F36F-3D3D453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BDC8-718C-685F-6C22-305429BA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736-6DA0-0B59-31E4-5F51FE3D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34F7-7631-E26C-E20A-AD286D11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D5094-E791-44BE-F264-97A2B5AB0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DBF06-E1D4-009B-7C05-78E32074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D1C96-1EEA-B29D-83DE-353181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9AD3-E2E2-42AF-A91E-57C8CADF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F292-D0BF-C663-1759-734F218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7698A-C8F2-772A-6C40-DB3E950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1587-6418-EA5E-287E-982909C9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F529-1E6C-3999-4B81-F82333A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F9EE9-47B4-1833-3F36-072631D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57CB-58CC-DBC8-9222-028497C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BDFF-5C96-8FA4-682D-97196D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7DF-1EF0-9DEA-5A66-F8D2647F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DB00-0389-637A-E41F-6ACCBC6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C5B1F-9202-D012-C40F-1DBB686B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A4B4-5958-B35B-D570-2FAB89CE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8890-0715-7208-30A6-8622DC08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1AEE-BC6B-4967-C953-92AADBE2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E3C-E3EE-CBB7-6521-7970612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0AA54-CDA0-7970-9B77-A0DD75FE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A711-CEBE-1D21-9209-47211D6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31C-2715-4868-BC08-227B662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11D-47E4-20AB-F599-9D12B2C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2883-2C45-761D-D978-C79BB9AB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2EB59-7F18-45CA-7520-0848D8C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B360-FA3B-AAF7-AF93-F8286F83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F0EE-361C-2938-81AD-7EBD07B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FE8E-D457-CA7E-2CB9-8F1537C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CD9-F670-C5B0-8F3E-59BDCB1A4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cpp-ternary-or-conditional-operato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0" y="871631"/>
            <a:ext cx="6507479" cy="276860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6 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0000" lnSpcReduction="20000"/>
          </a:bodyPr>
          <a:lstStyle/>
          <a:p>
            <a:pPr algn="ctr"/>
            <a:endParaRPr lang="en-US" sz="4100" b="1" spc="30" dirty="0">
              <a:latin typeface="+mj-lt"/>
              <a:ea typeface="+mj-ea"/>
              <a:cs typeface="+mj-cs"/>
            </a:endParaRPr>
          </a:p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Validating User Input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validation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inspecting input data to determine if it is acceptable</a:t>
            </a:r>
            <a:endParaRPr lang="en-US" alt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avoid accepting bad input</a:t>
            </a:r>
          </a:p>
          <a:p>
            <a:pPr eaLnBrk="1" hangingPunct="1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perform various tests</a:t>
            </a:r>
          </a:p>
          <a:p>
            <a:pPr lvl="1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</a:p>
          <a:p>
            <a:pPr lvl="1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 menu choice</a:t>
            </a:r>
          </a:p>
          <a:p>
            <a:pPr lvl="1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as a divisor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11482"/>
          <a:stretch/>
        </p:blipFill>
        <p:spPr>
          <a:xfrm>
            <a:off x="7391400" y="4343400"/>
            <a:ext cx="2514600" cy="150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1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3208-9D68-5949-9BD0-EFBEAF52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3F46-B49F-B519-4000-F9C3E9392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example checks if a number is between 10 and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D9282-9ECD-8884-1400-81D51710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7" y="1829340"/>
            <a:ext cx="8014679" cy="4892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BC334-CE91-26AE-FD5A-EA67BBC63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83" y="1570057"/>
            <a:ext cx="3581900" cy="962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5B38D6-3659-4D29-9D3D-672ADE761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677" y="3020436"/>
            <a:ext cx="5001323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4C7A-F0D6-19A4-52B9-33EF3236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8359-1DE0-AA98-94CB-AF17377BB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example checks if a number is either less than 0 or greater than 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4E23E-772E-390E-F2B9-C93F4D12D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61" y="2156440"/>
            <a:ext cx="5115639" cy="90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5F607-0385-DB9E-3C4F-770CFF4B8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43" y="2283215"/>
            <a:ext cx="6592124" cy="4438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13556D-00D1-D33A-35DA-C6F6A4E5C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19" y="3417748"/>
            <a:ext cx="5087060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ADC7-45AB-0F57-6795-5AFCC832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585C8-A245-B048-D8F5-08EB9A25A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example checks if a number falls within different specified ranges and outputs the corresponding message.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D050E-D847-61BC-8E5E-7AB4C951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7" y="2314474"/>
            <a:ext cx="6779714" cy="4543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1D141-1465-AD60-C847-B813953C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682" y="2225464"/>
            <a:ext cx="3667637" cy="828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D80632-661D-3DDA-E019-D45BE6AA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051" y="3562309"/>
            <a:ext cx="3715268" cy="752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98EBA-BCFB-919C-CAAE-0CB0EF2D9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682" y="4586237"/>
            <a:ext cx="3753374" cy="857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8BFAE7-E55E-4651-AE8A-689C69A71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918" y="5846871"/>
            <a:ext cx="5077534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en-US" sz="5200">
                <a:effectLst/>
              </a:rPr>
              <a:t>The Conditional Operator</a:t>
            </a:r>
            <a:r>
              <a:rPr lang="en-US" sz="5200"/>
              <a:t> </a:t>
            </a:r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C81D120C-8F1C-3BB5-1591-D4C443C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0525ED87-FC35-423B-9C38-768A1EC5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Conditional Operator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conditional operator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known 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ternary operator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to write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operations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C++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to create short if/else statements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 ? expr : expr;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altLang="en-US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buFontTx/>
              <a:buNone/>
            </a:pPr>
            <a:endParaRPr lang="en-US" altLang="en-US" b="1" dirty="0"/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414010"/>
            <a:ext cx="6132513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581526"/>
            <a:ext cx="39814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Conditional Operator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423" y="1481818"/>
            <a:ext cx="6676752" cy="46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5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Conditional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a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expression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expression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is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expression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 is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Parentheses () may be needed in an expression due to precedence of conditional operator.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0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A9A6-32DC-7B80-4EAB-5D51AF36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Example(check even or odd)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9AC72-CA19-B30D-F5BB-31C4055D3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83" y="1369157"/>
            <a:ext cx="7883049" cy="53573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FB7E6-C4B7-02B3-9926-7C9BB5F00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020" y="1762002"/>
            <a:ext cx="3581900" cy="828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BA8737-CBC2-955F-8D0B-A331CFF09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132" y="2815488"/>
            <a:ext cx="3724795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EB11-7FF1-89A8-98DF-23D3D8AF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: Finding the Maximum of Two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5CF71-49A1-1C81-313F-8AF93C51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E99F0-A7DA-D1C0-83BA-BDCE4FD9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119"/>
            <a:ext cx="7754089" cy="5380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B153D-55C5-4F28-0DC1-0981026AF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042" y="1724442"/>
            <a:ext cx="3648584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554C44F0-F390-48A8-974F-CAC9A33F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418" y="493509"/>
            <a:ext cx="11165080" cy="58328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verb ing and to | Baamboozle - Baamboozle | The Most Fun Classroom Games!">
            <a:extLst>
              <a:ext uri="{FF2B5EF4-FFF2-40B4-BE49-F238E27FC236}">
                <a16:creationId xmlns:a16="http://schemas.microsoft.com/office/drawing/2014/main" id="{C7274339-515D-E73E-DF38-85EBD067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04"/>
          <a:stretch/>
        </p:blipFill>
        <p:spPr bwMode="auto">
          <a:xfrm>
            <a:off x="680483" y="655576"/>
            <a:ext cx="10849145" cy="5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3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alt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switch Statement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2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The switch Statement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select among statements from several alternatives.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sometimes be used instead of if/ else if statements.</a:t>
            </a:r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072" t="15571" r="40211" b="30002"/>
          <a:stretch/>
        </p:blipFill>
        <p:spPr>
          <a:xfrm>
            <a:off x="6096000" y="2496708"/>
            <a:ext cx="6191793" cy="4346687"/>
          </a:xfrm>
          <a:prstGeom prst="rect">
            <a:avLst/>
          </a:prstGeom>
        </p:spPr>
      </p:pic>
      <p:pic>
        <p:nvPicPr>
          <p:cNvPr id="2" name="Picture 1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EDB4298E-2171-6341-CE07-FD5AE6933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5" y="2255044"/>
            <a:ext cx="5670812" cy="45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switch Statement Requirement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char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an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integer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or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expression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evaluates to an integer value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exp1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US" alt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expn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switch statement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default is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</a:p>
        </p:txBody>
      </p:sp>
    </p:spTree>
    <p:extLst>
      <p:ext uri="{BB962C8B-B14F-4D97-AF65-F5344CB8AC3E}">
        <p14:creationId xmlns:p14="http://schemas.microsoft.com/office/powerpoint/2010/main" val="2104973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How the switch Statement Works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is evaluated</a:t>
            </a:r>
          </a:p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Expression is compared against exp1 through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Expression matches value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program branches to the statement(s) following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continues to the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switch</a:t>
            </a:r>
          </a:p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matching value is found, the program branches to the statement after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5450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Example switch Statement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(gender)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                  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case 'f':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"female";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break;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case 'm':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"male";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break;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default :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"invalid gender";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5465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Example switch Statement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DF2659-3054-F0B1-2EF9-E08AD73E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846"/>
          <a:stretch/>
        </p:blipFill>
        <p:spPr>
          <a:xfrm>
            <a:off x="0" y="1273693"/>
            <a:ext cx="7193280" cy="566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3270133"/>
            <a:ext cx="12573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The break Statement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stop execution in the current block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used to exit a switch statement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to execute a single case statement without executing statements following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EDCC6-86F2-EC8D-105B-97E64290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>
                <a:latin typeface="+mj-lt"/>
                <a:cs typeface="+mj-cs"/>
              </a:rPr>
              <a:t>Example takes an integer input (1-3) and prints a corresponding message.</a:t>
            </a:r>
            <a:br>
              <a:rPr lang="en-US" sz="2500" dirty="0">
                <a:latin typeface="+mj-lt"/>
                <a:cs typeface="+mj-cs"/>
              </a:rPr>
            </a:br>
            <a:r>
              <a:rPr lang="en-US" sz="2500" dirty="0">
                <a:latin typeface="+mj-lt"/>
                <a:cs typeface="+mj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C0D34-AAC7-8CE0-21A0-6D043C3539BF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u="sng">
                <a:effectLst/>
              </a:rPr>
              <a:t>Program Runs:</a:t>
            </a:r>
            <a:endParaRPr lang="en-US" sz="200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effectLst/>
              </a:rPr>
              <a:t>Input: 2 → Output: "You selected option 2."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effectLst/>
              </a:rPr>
              <a:t>Input: 4 → Output: "Invalid selection!"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>
                <a:effectLst/>
              </a:rPr>
              <a:t>Input: 1 → Output: "You selected option 1."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21C83F0B-8275-0B48-6DAF-FFD713B24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98" b="-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DE476-1A0C-F879-5680-BF8DE5F8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+mj-lt"/>
                <a:cs typeface="+mj-cs"/>
              </a:rPr>
              <a:t>Example: assigns a letter grade based on a numeric grade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00A5-2AC5-8520-2CD2-3E704CDF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/>
              <a:t>Program Runs:</a:t>
            </a:r>
            <a:endParaRPr lang="en-US" sz="200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/>
              <a:t>Input: 95 → Output: Your letter grade is 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/>
              <a:t>Input: 82 → Output: Your letter grade is B.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/>
              <a:t>Input: 67 → Output: Your letter grade is D.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/>
              <a:t>Input: 50 → Output: Your letter grade is F.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Picture 3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DD3D6983-C469-2697-F25E-11B1A7E4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320" b="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Example</a:t>
            </a:r>
            <a:r>
              <a:rPr lang="en-US" altLang="en-US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switch</a:t>
            </a:r>
            <a:r>
              <a:rPr lang="en-US" altLang="en-US" dirty="0"/>
              <a:t> Statement</a:t>
            </a:r>
            <a:endParaRPr lang="en-US" altLang="en-US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83030"/>
            <a:ext cx="435292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Flag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 used to signal the 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 or absence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particular condition in a program</a:t>
            </a:r>
          </a:p>
          <a:p>
            <a:pPr>
              <a:spcBef>
                <a:spcPct val="3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implemented as a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condition exists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condition does not exist</a:t>
            </a:r>
          </a:p>
          <a:p>
            <a:pPr>
              <a:spcBef>
                <a:spcPct val="3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Flags are often used to control the flow of a program</a:t>
            </a:r>
          </a:p>
          <a:p>
            <a:pPr>
              <a:spcBef>
                <a:spcPct val="3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flag value can be both set and tested with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statements.</a:t>
            </a:r>
          </a:p>
        </p:txBody>
      </p:sp>
    </p:spTree>
    <p:extLst>
      <p:ext uri="{BB962C8B-B14F-4D97-AF65-F5344CB8AC3E}">
        <p14:creationId xmlns:p14="http://schemas.microsoft.com/office/powerpoint/2010/main" val="3189573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Example switch Statement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9" y="1219200"/>
            <a:ext cx="7224409" cy="51054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9B8D98-426B-6DB6-3CC3-36B51C94D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17758" y="1219200"/>
            <a:ext cx="4674242" cy="5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FCB8-12E9-32D8-8952-4F03D8A1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F58D4-3D80-53FF-6817-190F5072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2" y="1587667"/>
            <a:ext cx="4934639" cy="7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86F6F-679E-AF68-A4BB-23755073A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0609"/>
            <a:ext cx="4944165" cy="93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3A2DA4-4DCC-CF56-85FC-E77023B60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2" y="4081563"/>
            <a:ext cx="4858428" cy="914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44A223-58C4-B713-7655-A67E8489E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73465"/>
            <a:ext cx="5182323" cy="943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9B4F84-6529-16C8-6368-2D99C785F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29472"/>
            <a:ext cx="6096000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Using </a:t>
            </a:r>
            <a:r>
              <a:rPr lang="en-US" altLang="en-US" b="1" dirty="0">
                <a:latin typeface="Courier New" panose="02070309020205020404" pitchFamily="49" charset="0"/>
              </a:rPr>
              <a:t>switch</a:t>
            </a:r>
            <a:r>
              <a:rPr lang="en-US" altLang="en-US" dirty="0"/>
              <a:t> with a Menu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Courier New" panose="02070309020205020404" pitchFamily="49" charset="0"/>
              </a:rPr>
              <a:t>	A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 is a natural choice for menu-driven program</a:t>
            </a:r>
          </a:p>
          <a:p>
            <a:pPr lvl="1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menu</a:t>
            </a:r>
          </a:p>
          <a:p>
            <a:pPr lvl="1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user input</a:t>
            </a:r>
          </a:p>
          <a:p>
            <a:pPr lvl="1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user input as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</a:p>
          <a:p>
            <a:pPr lvl="1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menu choices as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test against in the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statements</a:t>
            </a:r>
          </a:p>
        </p:txBody>
      </p:sp>
    </p:spTree>
    <p:extLst>
      <p:ext uri="{BB962C8B-B14F-4D97-AF65-F5344CB8AC3E}">
        <p14:creationId xmlns:p14="http://schemas.microsoft.com/office/powerpoint/2010/main" val="3989428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BCAA-6F36-C3DD-DFE9-3548F077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50BC59-86F6-32C6-3693-6174CCC1F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3093"/>
            <a:ext cx="4583575" cy="53800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FE37C-6217-8D41-B6A5-FBE54B1DD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74" y="58047"/>
            <a:ext cx="7608425" cy="4275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FD2AA-1FC2-739C-3A9D-9E115A9CC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33523"/>
            <a:ext cx="3753374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>
                <a:effectLst/>
              </a:rPr>
              <a:t>More About Blocks and Scope</a:t>
            </a:r>
            <a:r>
              <a:rPr lang="en-US" sz="7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035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variable is the block in which it is defined, from the point of definition to</a:t>
            </a:r>
            <a:r>
              <a:rPr lang="ar-E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block.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defined at beginning of function.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defined close to first use.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32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Variable Scope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9C3DD-3286-3239-278D-533189F1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69" y="227295"/>
            <a:ext cx="7664311" cy="64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dirty="0"/>
              <a:t>Variables with the Same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defined inside { } have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scope.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inside a block within another block, can define variables with the same name as in the outer block.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 inner block, outer definition is not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available,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good idea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07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pic>
        <p:nvPicPr>
          <p:cNvPr id="3" name="Picture 2" descr="A computer code with text&#10;&#10;AI-generated content may be incorrect.">
            <a:extLst>
              <a:ext uri="{FF2B5EF4-FFF2-40B4-BE49-F238E27FC236}">
                <a16:creationId xmlns:a16="http://schemas.microsoft.com/office/drawing/2014/main" id="{ACC9BE3F-1779-4271-C780-256512F8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069"/>
            <a:ext cx="9122579" cy="5308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AC301-2143-7C6D-431C-9DEDECDB879E}"/>
              </a:ext>
            </a:extLst>
          </p:cNvPr>
          <p:cNvSpPr txBox="1"/>
          <p:nvPr/>
        </p:nvSpPr>
        <p:spPr>
          <a:xfrm>
            <a:off x="6955972" y="1952649"/>
            <a:ext cx="6230982" cy="1570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Outer x = 10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Inner x = 20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Outer x after inner block = 10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dirty="0"/>
              <a:t>Local &amp;&amp;global variables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scope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region of the program and broadly speaking.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places, where variables can be declared: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a function or a block {} which is called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variables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definition of function parameters which is called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parameters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of all functions which is called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variables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E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7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Flag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/>
              <a:t>Example: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 </a:t>
            </a:r>
            <a:r>
              <a:rPr lang="en-US" alt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validMonths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true;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…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(months &lt; 0)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validMonths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false;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…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(</a:t>
            </a:r>
            <a:r>
              <a:rPr lang="en-US" alt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validMonths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moPayment</a:t>
            </a:r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total / months;  </a:t>
            </a:r>
          </a:p>
        </p:txBody>
      </p:sp>
    </p:spTree>
    <p:extLst>
      <p:ext uri="{BB962C8B-B14F-4D97-AF65-F5344CB8AC3E}">
        <p14:creationId xmlns:p14="http://schemas.microsoft.com/office/powerpoint/2010/main" val="2828540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dirty="0"/>
              <a:t>Initializing Local and Global Variables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local variable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defined, it is not initialized by the system, must initialized by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variables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initialized automatically by the system as  following: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627120" y="3093721"/>
          <a:ext cx="6858000" cy="374999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46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 Type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Initializer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</a:rPr>
                        <a:t>int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76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char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dirty="0">
                          <a:effectLst/>
                        </a:rPr>
                        <a:t>'\0'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float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double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1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pointer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dirty="0">
                          <a:effectLst/>
                        </a:rPr>
                        <a:t>NULL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44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&amp;&amp; Global Variables(cont.)</a:t>
            </a:r>
            <a:endParaRPr lang="ar-EG" dirty="0"/>
          </a:p>
        </p:txBody>
      </p:sp>
      <p:grpSp>
        <p:nvGrpSpPr>
          <p:cNvPr id="3" name="Group 2"/>
          <p:cNvGrpSpPr/>
          <p:nvPr/>
        </p:nvGrpSpPr>
        <p:grpSpPr>
          <a:xfrm>
            <a:off x="487680" y="1219200"/>
            <a:ext cx="11704320" cy="5638800"/>
            <a:chOff x="179512" y="1616222"/>
            <a:chExt cx="8640960" cy="46290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6202" t="30313" r="53321" b="29329"/>
            <a:stretch/>
          </p:blipFill>
          <p:spPr>
            <a:xfrm>
              <a:off x="179512" y="1616222"/>
              <a:ext cx="4104456" cy="46164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6203" t="23421" r="52214" b="46064"/>
            <a:stretch/>
          </p:blipFill>
          <p:spPr>
            <a:xfrm>
              <a:off x="4499992" y="1616222"/>
              <a:ext cx="4320480" cy="46290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80515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Example on Scope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0DFDD1-7487-C9F5-4B3E-178996DB3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6029326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6" y="1219200"/>
            <a:ext cx="6029324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CEF2E-5A65-1D30-6BD8-FE700F0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Integer Flags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 variables can be used as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any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ts val="2800"/>
              </a:lnSpc>
              <a:spcBef>
                <a:spcPct val="10000"/>
              </a:spcBef>
              <a:buNone/>
              <a:defRPr/>
            </a:pPr>
            <a:r>
              <a:rPr lang="en-US" sz="26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allDone</a:t>
            </a: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0;  // set to false</a:t>
            </a:r>
          </a:p>
          <a:p>
            <a:pPr lvl="1">
              <a:lnSpc>
                <a:spcPts val="2800"/>
              </a:lnSpc>
              <a:spcBef>
                <a:spcPct val="10000"/>
              </a:spcBef>
              <a:buNone/>
              <a:defRPr/>
            </a:pP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…</a:t>
            </a:r>
          </a:p>
          <a:p>
            <a:pPr lvl="1">
              <a:lnSpc>
                <a:spcPts val="2800"/>
              </a:lnSpc>
              <a:spcBef>
                <a:spcPct val="10000"/>
              </a:spcBef>
              <a:buNone/>
              <a:defRPr/>
            </a:pP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(count &gt; MAX_STUDENTS)</a:t>
            </a:r>
          </a:p>
          <a:p>
            <a:pPr lvl="1">
              <a:lnSpc>
                <a:spcPts val="2800"/>
              </a:lnSpc>
              <a:spcBef>
                <a:spcPct val="10000"/>
              </a:spcBef>
              <a:buNone/>
              <a:defRPr/>
            </a:pP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sz="26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allDone</a:t>
            </a: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 // set to true</a:t>
            </a:r>
          </a:p>
          <a:p>
            <a:pPr lvl="1">
              <a:lnSpc>
                <a:spcPts val="2800"/>
              </a:lnSpc>
              <a:spcBef>
                <a:spcPct val="10000"/>
              </a:spcBef>
              <a:buNone/>
              <a:defRPr/>
            </a:pP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…</a:t>
            </a:r>
          </a:p>
          <a:p>
            <a:pPr lvl="1">
              <a:lnSpc>
                <a:spcPts val="2800"/>
              </a:lnSpc>
              <a:spcBef>
                <a:spcPct val="10000"/>
              </a:spcBef>
              <a:buNone/>
              <a:defRPr/>
            </a:pP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if (</a:t>
            </a:r>
            <a:r>
              <a:rPr lang="en-US" sz="26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allDone</a:t>
            </a: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ts val="2800"/>
              </a:lnSpc>
              <a:spcBef>
                <a:spcPct val="10000"/>
              </a:spcBef>
              <a:buNone/>
              <a:defRPr/>
            </a:pP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sz="2600" b="1" dirty="0" err="1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2600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"Task finished";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E2C9-AE7B-F718-78EA-D8600BE8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80D94-AC89-BD19-17C4-67384A69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example uses a flag to determine if a user has entered a valid number.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FF3C2-DDE0-3F31-1B8C-5E215E72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5" y="2224686"/>
            <a:ext cx="6563641" cy="4667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18C72-A5A5-A33D-C485-087FA4D74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162" y="2224686"/>
            <a:ext cx="3686689" cy="809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2264A8-A1C5-EDF4-8AAF-04B751ADB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77424"/>
            <a:ext cx="5572903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EDD9-C871-7D4E-857C-45BB79DC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ACD0-26EB-B5D8-E214-2EC00DCA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example uses a flag to check if the number is even or odd.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5228-5CE8-723E-D8BD-55C15855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94" y="1787481"/>
            <a:ext cx="8232845" cy="50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altLang="en-US" sz="5200"/>
              <a:t>Validation Test</a:t>
            </a:r>
            <a:endParaRPr lang="en-US" sz="5200"/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949F4114-A303-985B-9AEE-4F3F8C44F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16102C48-BC36-46B5-81AE-26C1F001F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15CC-7540-9DB0-7521-01FC1786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Numeric Ranges with Logical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41C2-E6BC-BC6D-B0A6-0279EC237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test to see if a value falls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range: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(grade &gt;= 0 &amp;&amp; grade &lt;= 100)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"Valid grade";</a:t>
            </a:r>
          </a:p>
          <a:p>
            <a:pPr>
              <a:lnSpc>
                <a:spcPct val="8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test to see if value falls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range: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(grade &lt;= 0 || grade &gt;= 100)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Tx/>
              <a:buNone/>
            </a:pP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"Invalid grade";</a:t>
            </a:r>
          </a:p>
          <a:p>
            <a:pPr>
              <a:lnSpc>
                <a:spcPct val="8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use mathematical notation: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(0 &lt;= grade &lt;= 100) //doesn’t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5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11386</TotalTime>
  <Words>1187</Words>
  <Application>Microsoft Office PowerPoint</Application>
  <PresentationFormat>Widescreen</PresentationFormat>
  <Paragraphs>191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Courier New</vt:lpstr>
      <vt:lpstr>Times New Roman</vt:lpstr>
      <vt:lpstr>Wingdings</vt:lpstr>
      <vt:lpstr>Office Theme</vt:lpstr>
      <vt:lpstr>Fundamental Of Structured Programming Lecture 6  </vt:lpstr>
      <vt:lpstr>PowerPoint Presentation</vt:lpstr>
      <vt:lpstr>Flag</vt:lpstr>
      <vt:lpstr>Flag Example</vt:lpstr>
      <vt:lpstr>Integer Flags</vt:lpstr>
      <vt:lpstr>Examples </vt:lpstr>
      <vt:lpstr>Example </vt:lpstr>
      <vt:lpstr>Validation Test</vt:lpstr>
      <vt:lpstr>Checking Numeric Ranges with Logical Operators</vt:lpstr>
      <vt:lpstr>Validating User Input</vt:lpstr>
      <vt:lpstr>Example </vt:lpstr>
      <vt:lpstr>Example </vt:lpstr>
      <vt:lpstr>Example </vt:lpstr>
      <vt:lpstr>The Conditional Operator </vt:lpstr>
      <vt:lpstr>The Conditional Operator</vt:lpstr>
      <vt:lpstr>The Conditional Operator</vt:lpstr>
      <vt:lpstr>The Conditional Operator</vt:lpstr>
      <vt:lpstr>Example(check even or odd) </vt:lpstr>
      <vt:lpstr>Example : Finding the Maximum of Two Numbers</vt:lpstr>
      <vt:lpstr>switch Statement</vt:lpstr>
      <vt:lpstr>The switch Statement</vt:lpstr>
      <vt:lpstr>switch Statement Requirement</vt:lpstr>
      <vt:lpstr>How the switch Statement Works</vt:lpstr>
      <vt:lpstr>Example switch Statement</vt:lpstr>
      <vt:lpstr>Example switch Statement</vt:lpstr>
      <vt:lpstr>The break Statement</vt:lpstr>
      <vt:lpstr>Example takes an integer input (1-3) and prints a corresponding message.  </vt:lpstr>
      <vt:lpstr>Example: assigns a letter grade based on a numeric grade </vt:lpstr>
      <vt:lpstr>Example switch Statement</vt:lpstr>
      <vt:lpstr>Example switch Statement</vt:lpstr>
      <vt:lpstr>Example </vt:lpstr>
      <vt:lpstr>Using switch with a Menu</vt:lpstr>
      <vt:lpstr>Example </vt:lpstr>
      <vt:lpstr>More About Blocks and Scope </vt:lpstr>
      <vt:lpstr>Variable Scope</vt:lpstr>
      <vt:lpstr>Variable Scope</vt:lpstr>
      <vt:lpstr>Variables with the Same Name</vt:lpstr>
      <vt:lpstr>Example</vt:lpstr>
      <vt:lpstr>Local &amp;&amp;global variables</vt:lpstr>
      <vt:lpstr>Initializing Local and Global Variables</vt:lpstr>
      <vt:lpstr>Local &amp;&amp; Global Variables(cont.)</vt:lpstr>
      <vt:lpstr>Example on Scope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Structured Programming Lecture 6  </dc:title>
  <dc:creator>naglaa fatfey</dc:creator>
  <cp:lastModifiedBy>Ahmed Yousry</cp:lastModifiedBy>
  <cp:revision>216</cp:revision>
  <dcterms:created xsi:type="dcterms:W3CDTF">2024-09-27T09:13:16Z</dcterms:created>
  <dcterms:modified xsi:type="dcterms:W3CDTF">2025-11-06T11:02:04Z</dcterms:modified>
</cp:coreProperties>
</file>